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652" autoAdjust="0"/>
  </p:normalViewPr>
  <p:slideViewPr>
    <p:cSldViewPr>
      <p:cViewPr varScale="1">
        <p:scale>
          <a:sx n="67" d="100"/>
          <a:sy n="67" d="100"/>
        </p:scale>
        <p:origin x="-65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DAF2B4-03DE-4528-A6FD-7D2B532BB388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14A10C-507E-4A93-A3F3-36C7C65663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563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**Since Sept 2014 to date: out</a:t>
            </a:r>
            <a:r>
              <a:rPr lang="en-GB" baseline="0" dirty="0" smtClean="0"/>
              <a:t> of the total of 204 Return to Practice starters</a:t>
            </a:r>
            <a:r>
              <a:rPr lang="en-GB" dirty="0" smtClean="0"/>
              <a:t> </a:t>
            </a:r>
          </a:p>
          <a:p>
            <a:r>
              <a:rPr lang="en-GB" dirty="0" smtClean="0"/>
              <a:t>– 140 completed /</a:t>
            </a:r>
            <a:r>
              <a:rPr lang="en-GB" baseline="0" dirty="0" smtClean="0"/>
              <a:t> </a:t>
            </a:r>
            <a:r>
              <a:rPr lang="en-GB" dirty="0" smtClean="0"/>
              <a:t>14</a:t>
            </a:r>
            <a:r>
              <a:rPr lang="en-GB" baseline="0" dirty="0" smtClean="0"/>
              <a:t> </a:t>
            </a:r>
            <a:r>
              <a:rPr lang="en-GB" dirty="0" smtClean="0"/>
              <a:t>withdrawn (either from the course or their placement) / 50</a:t>
            </a:r>
            <a:r>
              <a:rPr lang="en-GB" baseline="0" dirty="0" smtClean="0"/>
              <a:t> </a:t>
            </a:r>
            <a:r>
              <a:rPr lang="en-GB" dirty="0" smtClean="0"/>
              <a:t>still to complete (cohorts</a:t>
            </a:r>
            <a:r>
              <a:rPr lang="en-GB" baseline="0" dirty="0" smtClean="0"/>
              <a:t> at Derby, Northants &amp; Lincoln Universities).</a:t>
            </a:r>
          </a:p>
          <a:p>
            <a:endParaRPr lang="en-GB" dirty="0" smtClean="0"/>
          </a:p>
          <a:p>
            <a:r>
              <a:rPr lang="en-GB" dirty="0" smtClean="0"/>
              <a:t>*140 completers out of which: </a:t>
            </a:r>
          </a:p>
          <a:p>
            <a:r>
              <a:rPr lang="en-GB" dirty="0" smtClean="0"/>
              <a:t>52%=73</a:t>
            </a:r>
            <a:r>
              <a:rPr lang="en-GB" baseline="0" dirty="0" smtClean="0"/>
              <a:t> have been employed; </a:t>
            </a:r>
          </a:p>
          <a:p>
            <a:r>
              <a:rPr lang="en-GB" baseline="0" smtClean="0"/>
              <a:t>28</a:t>
            </a:r>
            <a:r>
              <a:rPr lang="en-GB" baseline="0" dirty="0" smtClean="0"/>
              <a:t>%=40 unknown as we do not know due to provider organisations not being able to provide us with data</a:t>
            </a:r>
            <a:r>
              <a:rPr lang="en-GB" baseline="0" smtClean="0"/>
              <a:t>; </a:t>
            </a:r>
          </a:p>
          <a:p>
            <a:r>
              <a:rPr lang="en-GB" baseline="0" smtClean="0"/>
              <a:t>20</a:t>
            </a:r>
            <a:r>
              <a:rPr lang="en-GB" baseline="0" dirty="0" smtClean="0"/>
              <a:t>%= 33unemployed as they have not took up employment after finishing their placement. 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14A10C-507E-4A93-A3F3-36C7C656638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15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DD9D-D0DB-4A90-B336-AB588EEBA0F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F4A8-082C-4E47-933D-D66422991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98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DD9D-D0DB-4A90-B336-AB588EEBA0F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F4A8-082C-4E47-933D-D66422991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41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DD9D-D0DB-4A90-B336-AB588EEBA0F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F4A8-082C-4E47-933D-D66422991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1730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DD9D-D0DB-4A90-B336-AB588EEBA0F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F4A8-082C-4E47-933D-D66422991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896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DD9D-D0DB-4A90-B336-AB588EEBA0F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F4A8-082C-4E47-933D-D66422991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432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DD9D-D0DB-4A90-B336-AB588EEBA0F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F4A8-082C-4E47-933D-D66422991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34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DD9D-D0DB-4A90-B336-AB588EEBA0F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F4A8-082C-4E47-933D-D66422991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69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DD9D-D0DB-4A90-B336-AB588EEBA0F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F4A8-082C-4E47-933D-D66422991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310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DD9D-D0DB-4A90-B336-AB588EEBA0F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F4A8-082C-4E47-933D-D66422991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44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DD9D-D0DB-4A90-B336-AB588EEBA0F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F4A8-082C-4E47-933D-D66422991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172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DD9D-D0DB-4A90-B336-AB588EEBA0F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4F4A8-082C-4E47-933D-D66422991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923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DD9D-D0DB-4A90-B336-AB588EEBA0FB}" type="datetimeFigureOut">
              <a:rPr lang="en-GB" smtClean="0"/>
              <a:t>09/11/2016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4F4A8-082C-4E47-933D-D664229916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55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79512" y="332656"/>
            <a:ext cx="8784976" cy="6192688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6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143000"/>
          </a:xfrm>
        </p:spPr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East Midlands Return to Practice</a:t>
            </a:r>
            <a:endParaRPr lang="en-GB" b="1" dirty="0">
              <a:solidFill>
                <a:schemeClr val="tx2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5160556" cy="1283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035" y="6581637"/>
            <a:ext cx="61206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Data source: Submissions from Provider Organisations and Universities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004048" y="3012300"/>
            <a:ext cx="3600400" cy="2470866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**T</a:t>
            </a:r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otal of 204 took up Return to Practice Programme 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East Midlands since 2014, </a:t>
            </a:r>
          </a:p>
          <a:p>
            <a:pPr algn="ctr"/>
            <a:r>
              <a:rPr lang="en-GB" sz="1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 of which:</a:t>
            </a:r>
          </a:p>
        </p:txBody>
      </p:sp>
      <p:sp>
        <p:nvSpPr>
          <p:cNvPr id="12" name="Oval 11"/>
          <p:cNvSpPr/>
          <p:nvPr/>
        </p:nvSpPr>
        <p:spPr>
          <a:xfrm>
            <a:off x="5262945" y="5054293"/>
            <a:ext cx="1540768" cy="1116550"/>
          </a:xfrm>
          <a:prstGeom prst="ellipse">
            <a:avLst/>
          </a:prstGeom>
          <a:solidFill>
            <a:srgbClr val="92D050"/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140 completed</a:t>
            </a:r>
          </a:p>
        </p:txBody>
      </p:sp>
      <p:sp>
        <p:nvSpPr>
          <p:cNvPr id="14" name="Oval 13"/>
          <p:cNvSpPr/>
          <p:nvPr/>
        </p:nvSpPr>
        <p:spPr>
          <a:xfrm>
            <a:off x="6866563" y="5391164"/>
            <a:ext cx="1569787" cy="684027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3175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withdrawn </a:t>
            </a:r>
          </a:p>
        </p:txBody>
      </p:sp>
      <p:sp>
        <p:nvSpPr>
          <p:cNvPr id="15" name="Oval 14"/>
          <p:cNvSpPr/>
          <p:nvPr/>
        </p:nvSpPr>
        <p:spPr>
          <a:xfrm>
            <a:off x="7447178" y="4555213"/>
            <a:ext cx="1499917" cy="835951"/>
          </a:xfrm>
          <a:prstGeom prst="ellipse">
            <a:avLst/>
          </a:prstGeom>
          <a:solidFill>
            <a:srgbClr val="FFC000"/>
          </a:solidFill>
          <a:ln w="31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still to complete</a:t>
            </a:r>
            <a:endParaRPr lang="en-GB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395536" y="3012300"/>
            <a:ext cx="2854839" cy="204199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*52% </a:t>
            </a:r>
          </a:p>
          <a:p>
            <a:pPr algn="ctr"/>
            <a:r>
              <a:rPr lang="en-GB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EMPLOYED</a:t>
            </a:r>
          </a:p>
        </p:txBody>
      </p:sp>
      <p:sp>
        <p:nvSpPr>
          <p:cNvPr id="17" name="Oval 16"/>
          <p:cNvSpPr/>
          <p:nvPr/>
        </p:nvSpPr>
        <p:spPr>
          <a:xfrm>
            <a:off x="2371260" y="4333811"/>
            <a:ext cx="2056724" cy="1278757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20% </a:t>
            </a:r>
          </a:p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UNEMPLOYED</a:t>
            </a:r>
            <a:endParaRPr lang="en-GB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395536" y="4919905"/>
            <a:ext cx="2160240" cy="1385327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28% </a:t>
            </a:r>
          </a:p>
          <a:p>
            <a:pPr algn="ctr"/>
            <a:r>
              <a:rPr lang="en-GB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UKNOWN </a:t>
            </a:r>
            <a:endParaRPr lang="en-GB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918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151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East Midlands Return to Practice</vt:lpstr>
    </vt:vector>
  </TitlesOfParts>
  <Company>NHS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Mountford Petra (Q33) NHS East Midlands</dc:creator>
  <cp:lastModifiedBy>Bradley Angela (LCHS)</cp:lastModifiedBy>
  <cp:revision>18</cp:revision>
  <dcterms:created xsi:type="dcterms:W3CDTF">2016-10-19T09:12:48Z</dcterms:created>
  <dcterms:modified xsi:type="dcterms:W3CDTF">2016-11-09T14:41:15Z</dcterms:modified>
</cp:coreProperties>
</file>